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70" r:id="rId12"/>
    <p:sldId id="268" r:id="rId13"/>
    <p:sldId id="271" r:id="rId14"/>
    <p:sldId id="266" r:id="rId15"/>
    <p:sldId id="265" r:id="rId16"/>
    <p:sldId id="272" r:id="rId17"/>
    <p:sldId id="274" r:id="rId18"/>
    <p:sldId id="275" r:id="rId19"/>
    <p:sldId id="276" r:id="rId20"/>
    <p:sldId id="273" r:id="rId21"/>
    <p:sldId id="277" r:id="rId22"/>
    <p:sldId id="278" r:id="rId23"/>
    <p:sldId id="279" r:id="rId24"/>
    <p:sldId id="280" r:id="rId25"/>
    <p:sldId id="281" r:id="rId26"/>
    <p:sldId id="283" r:id="rId27"/>
    <p:sldId id="284" r:id="rId28"/>
    <p:sldId id="285" r:id="rId29"/>
    <p:sldId id="28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2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7D637-E72C-6C6B-6192-02819AAB75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4E7E58-1E35-0F92-1DA4-9E28E757C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10A46-F56B-BAE2-46F3-8DB9B6209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7000-35BC-4B1E-9256-FD6F2B25CF4B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C66B6-DABA-9D38-C181-E8BA1A4F2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66211-2807-74A7-FE70-A8619FC4D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3CDE-02AB-4185-8093-8D572EB1C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8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D9D4-296C-68E4-0C55-795DFD983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E6DD64-83DA-E7EC-4B3F-DAE908E6C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9900B-556E-4FFA-96F5-5CED1B292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7000-35BC-4B1E-9256-FD6F2B25CF4B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126FA-4B24-B3D8-FFCE-155CE3962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D176D-91C0-A2DD-6DCC-156AF015B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3CDE-02AB-4185-8093-8D572EB1C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11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785894-998F-6206-FA00-88FDAE77FA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6E9811-2416-1C10-8383-DDB27DE0D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330B5-A08F-32C5-F051-B20DC3975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7000-35BC-4B1E-9256-FD6F2B25CF4B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3FDE8-0E2A-8AB3-1D07-B77CB9062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486C7-370C-D58E-4E11-B1D40498D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3CDE-02AB-4185-8093-8D572EB1C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19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FECB5-3D26-2C92-A005-DA00610B5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72C59-3D82-5CF3-9CFF-0546F7543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3120C-9E9D-98EB-FFCA-4AA272CFF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7000-35BC-4B1E-9256-FD6F2B25CF4B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25042-0A12-917F-BB8B-69F69E8F7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2A829-C23E-0C2A-5B60-31FC32148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3CDE-02AB-4185-8093-8D572EB1C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45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8855B-9BCF-B437-4A95-02225FB67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346955-2527-1DF8-B572-41920C58B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1718D-8BD3-E5B1-DC8F-8F360B7E4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7000-35BC-4B1E-9256-FD6F2B25CF4B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3BB0B-C4E1-1861-8091-91D638834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7504F-A2FB-050B-924D-DD8019B8A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3CDE-02AB-4185-8093-8D572EB1C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2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403DC-69F8-DBD1-40CC-7ECCC1EEB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284C4-25B2-C5C5-625E-644942400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339646-A19D-424C-C42C-A0362AB66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B08B0F-8C57-7FED-FFF9-E6C6A49BC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7000-35BC-4B1E-9256-FD6F2B25CF4B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AC3E83-CB24-D3DC-CA8B-08B8A4B9A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949116-EB52-60CA-D10D-3A24892BC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3CDE-02AB-4185-8093-8D572EB1C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49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8CEE9-0586-4518-2966-D678F00C5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53BCF-A633-F0A9-ECD6-B8D967CAC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BF633C-1532-3C0B-265F-DAD58B33D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E93AE5-68A1-12D1-CA24-12C6EA458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0C30F0-F746-F81A-77A6-ED138B8F08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2E55D5-A4FE-1EE7-9569-0CADC0A9A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7000-35BC-4B1E-9256-FD6F2B25CF4B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928430-9EFF-6B9A-3B56-9D7A2E6FF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D2E981-C9D6-D064-04E8-0BA6A5D9A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3CDE-02AB-4185-8093-8D572EB1C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23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B3FFB-05E9-C58C-96CE-1E7CFA000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A94AC3-E870-23F9-D0A1-16A34F4B6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7000-35BC-4B1E-9256-FD6F2B25CF4B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C6E1CF-CBCD-7CA3-5E2A-BE16F2F38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2DEE35-5EE7-8CA6-0F58-0E013A5A2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3CDE-02AB-4185-8093-8D572EB1C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43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DF3CEC-EAF5-CAA9-1C8B-BAE620C5F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7000-35BC-4B1E-9256-FD6F2B25CF4B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DD711B-366A-1299-250F-CB7BFB332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4FB491-EE85-AC95-BC05-552F23788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3CDE-02AB-4185-8093-8D572EB1C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45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001C7-6942-7EDE-21FB-872B44F5E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D93A2-8479-90E0-5072-7E79B759B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F3132E-2EFF-1F4F-4D5C-2A5D3547F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770BDA-9FB0-9D6F-E9E2-FE762D6DA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7000-35BC-4B1E-9256-FD6F2B25CF4B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5B6209-6B02-92FB-EBD2-5E350FA1A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C4D694-FA51-2073-AE15-0FEB9D025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3CDE-02AB-4185-8093-8D572EB1C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79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44F9D-9A2E-D212-CBDF-E06558DA2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920DA7-FF7E-52FB-F447-7D5EF9BE58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BF1789-68AE-D593-E802-B710A35C0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07B03-6629-5AA3-46D1-54A0E7DC1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7000-35BC-4B1E-9256-FD6F2B25CF4B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F6EA9-DB51-A224-D53C-48F061938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5BCACA-628F-E23B-B63C-B036CC309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3CDE-02AB-4185-8093-8D572EB1C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74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9ECCFE-6E80-3E6E-C4EA-6FD0C67F5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41374-6A6F-48E6-38D4-AF4A6C04B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8AA09-221D-C54B-2A4F-7F6287092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77000-35BC-4B1E-9256-FD6F2B25CF4B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36EF7-837E-48FA-A33B-734F70BE64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AE29E-97B6-DD64-2607-383779A1C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93CDE-02AB-4185-8093-8D572EB1C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61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3.png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microsoft.com/office/2007/relationships/hdphoto" Target="../media/hdphoto12.wdp"/><Relationship Id="rId5" Type="http://schemas.microsoft.com/office/2007/relationships/hdphoto" Target="../media/hdphoto9.wdp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microsoft.com/office/2007/relationships/hdphoto" Target="../media/hdphoto1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1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4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6.png"/><Relationship Id="rId7" Type="http://schemas.openxmlformats.org/officeDocument/2006/relationships/image" Target="../media/image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27.png"/><Relationship Id="rId4" Type="http://schemas.microsoft.com/office/2007/relationships/hdphoto" Target="../media/hdphoto15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38.png"/><Relationship Id="rId21" Type="http://schemas.openxmlformats.org/officeDocument/2006/relationships/image" Target="../media/image56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130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59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13" Type="http://schemas.openxmlformats.org/officeDocument/2006/relationships/image" Target="../media/image120.png"/><Relationship Id="rId3" Type="http://schemas.microsoft.com/office/2007/relationships/hdphoto" Target="../media/hdphoto18.wdp"/><Relationship Id="rId7" Type="http://schemas.openxmlformats.org/officeDocument/2006/relationships/image" Target="../media/image35.png"/><Relationship Id="rId12" Type="http://schemas.microsoft.com/office/2007/relationships/hdphoto" Target="../media/hdphoto2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60.png"/><Relationship Id="rId5" Type="http://schemas.openxmlformats.org/officeDocument/2006/relationships/image" Target="../media/image33.png"/><Relationship Id="rId10" Type="http://schemas.microsoft.com/office/2007/relationships/hdphoto" Target="../media/hdphoto20.wdp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microsoft.com/office/2007/relationships/hdphoto" Target="../media/hdphoto1.wdp"/><Relationship Id="rId3" Type="http://schemas.microsoft.com/office/2007/relationships/hdphoto" Target="../media/hdphoto22.wdp"/><Relationship Id="rId7" Type="http://schemas.openxmlformats.org/officeDocument/2006/relationships/image" Target="../media/image65.png"/><Relationship Id="rId12" Type="http://schemas.openxmlformats.org/officeDocument/2006/relationships/image" Target="../media/image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70.png"/><Relationship Id="rId7" Type="http://schemas.openxmlformats.org/officeDocument/2006/relationships/image" Target="../media/image71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11" Type="http://schemas.microsoft.com/office/2007/relationships/hdphoto" Target="../media/hdphoto1.wdp"/><Relationship Id="rId5" Type="http://schemas.openxmlformats.org/officeDocument/2006/relationships/image" Target="../media/image260.png"/><Relationship Id="rId10" Type="http://schemas.openxmlformats.org/officeDocument/2006/relationships/image" Target="../media/image2.png"/><Relationship Id="rId4" Type="http://schemas.microsoft.com/office/2007/relationships/hdphoto" Target="../media/hdphoto23.wdp"/><Relationship Id="rId9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8CCB5-4C73-A06E-9C77-96860BBA6F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9371" y="868362"/>
            <a:ext cx="7242627" cy="2387600"/>
          </a:xfrm>
        </p:spPr>
        <p:txBody>
          <a:bodyPr/>
          <a:lstStyle/>
          <a:p>
            <a:pPr algn="l"/>
            <a:r>
              <a:rPr lang="en-US" dirty="0"/>
              <a:t>Static &amp; Dynamic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3CD001-A471-BBFC-D274-3636D8752E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998" y="4365400"/>
            <a:ext cx="9144000" cy="1655762"/>
          </a:xfrm>
        </p:spPr>
        <p:txBody>
          <a:bodyPr/>
          <a:lstStyle/>
          <a:p>
            <a:r>
              <a:rPr lang="en-US" dirty="0"/>
              <a:t>Lecture 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00DFA4-76CC-FB99-8EA8-92C977AC5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42255" cy="436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3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B03E1-9B45-4FC2-9B01-DBD135BD0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Cartesian Vectors</a:t>
            </a:r>
            <a:r>
              <a:rPr lang="en-US" dirty="0"/>
              <a:t> IN 2D</a:t>
            </a:r>
            <a:br>
              <a:rPr lang="en-US" dirty="0"/>
            </a:br>
            <a:r>
              <a:rPr lang="en-US" dirty="0"/>
              <a:t>and 3d, </a:t>
            </a:r>
            <a:r>
              <a:rPr lang="en-US" b="0" i="0" dirty="0">
                <a:solidFill>
                  <a:srgbClr val="000000"/>
                </a:solidFill>
                <a:effectLst/>
                <a:latin typeface="ff44"/>
              </a:rPr>
              <a:t>forces in plane, and space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6B4EC-6947-4B17-8CA2-3E4F52921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Principle axes and its Unit vectors</a:t>
            </a:r>
          </a:p>
          <a:p>
            <a:r>
              <a:rPr lang="en-US" dirty="0"/>
              <a:t>Force components on the Principal axes</a:t>
            </a:r>
          </a:p>
          <a:p>
            <a:pPr lvl="1"/>
            <a:r>
              <a:rPr lang="en-US" dirty="0"/>
              <a:t>Force makes an angle with axes</a:t>
            </a:r>
          </a:p>
          <a:p>
            <a:pPr lvl="1"/>
            <a:r>
              <a:rPr lang="en-US" dirty="0"/>
              <a:t>Force has a right slop triangle</a:t>
            </a:r>
          </a:p>
          <a:p>
            <a:pPr lvl="1"/>
            <a:r>
              <a:rPr lang="en-US" dirty="0"/>
              <a:t>Forces act on a line between two points</a:t>
            </a:r>
          </a:p>
        </p:txBody>
      </p:sp>
    </p:spTree>
    <p:extLst>
      <p:ext uri="{BB962C8B-B14F-4D97-AF65-F5344CB8AC3E}">
        <p14:creationId xmlns:p14="http://schemas.microsoft.com/office/powerpoint/2010/main" val="410841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FC792-0D42-4D1A-9802-6D6541425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Cartesian Vector Notation.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141D67-C50A-49CF-A03B-27EF1C6C51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414429"/>
                <a:ext cx="7837170" cy="3615267"/>
              </a:xfrm>
            </p:spPr>
            <p:txBody>
              <a:bodyPr>
                <a:noAutofit/>
              </a:bodyPr>
              <a:lstStyle/>
              <a:p>
                <a:r>
                  <a:rPr lang="en-US" sz="3200" b="0" i="0" dirty="0">
                    <a:solidFill>
                      <a:schemeClr val="tx1"/>
                    </a:solidFill>
                    <a:effectLst/>
                    <a:latin typeface="TimesTen-Roman"/>
                  </a:rPr>
                  <a:t>We represent the </a:t>
                </a:r>
                <a:r>
                  <a:rPr lang="en-US" sz="3200" b="0" i="1" dirty="0">
                    <a:solidFill>
                      <a:schemeClr val="tx1"/>
                    </a:solidFill>
                    <a:effectLst/>
                    <a:latin typeface="TimesTen-Italic"/>
                  </a:rPr>
                  <a:t>x </a:t>
                </a:r>
                <a:r>
                  <a:rPr lang="en-US" sz="3200" b="0" i="0" dirty="0">
                    <a:solidFill>
                      <a:schemeClr val="tx1"/>
                    </a:solidFill>
                    <a:effectLst/>
                    <a:latin typeface="TimesTen-Roman"/>
                  </a:rPr>
                  <a:t>and </a:t>
                </a:r>
                <a:r>
                  <a:rPr lang="en-US" sz="3200" b="0" i="1" dirty="0">
                    <a:solidFill>
                      <a:schemeClr val="tx1"/>
                    </a:solidFill>
                    <a:effectLst/>
                    <a:latin typeface="TimesTen-Italic"/>
                  </a:rPr>
                  <a:t>y </a:t>
                </a:r>
                <a:r>
                  <a:rPr lang="en-US" sz="3200" b="0" i="0" dirty="0">
                    <a:solidFill>
                      <a:schemeClr val="tx1"/>
                    </a:solidFill>
                    <a:effectLst/>
                    <a:latin typeface="TimesTen-Roman"/>
                  </a:rPr>
                  <a:t>components of a force in terms of Cartesian unit vectors </a:t>
                </a:r>
                <a:r>
                  <a:rPr lang="en-US" sz="3200" b="1" i="0" dirty="0">
                    <a:solidFill>
                      <a:schemeClr val="tx1"/>
                    </a:solidFill>
                    <a:effectLst/>
                    <a:latin typeface="TimesTen-Bold"/>
                  </a:rPr>
                  <a:t>i </a:t>
                </a:r>
                <a:r>
                  <a:rPr lang="en-US" sz="3200" b="0" i="0" dirty="0">
                    <a:solidFill>
                      <a:schemeClr val="tx1"/>
                    </a:solidFill>
                    <a:effectLst/>
                    <a:latin typeface="TimesTen-Roman"/>
                  </a:rPr>
                  <a:t>and </a:t>
                </a:r>
                <a:r>
                  <a:rPr lang="en-US" sz="3200" b="1" i="0" dirty="0">
                    <a:solidFill>
                      <a:schemeClr val="tx1"/>
                    </a:solidFill>
                    <a:effectLst/>
                    <a:latin typeface="TimesTen-Bold"/>
                  </a:rPr>
                  <a:t>j</a:t>
                </a:r>
                <a:r>
                  <a:rPr lang="en-US" sz="3200" b="0" i="0" dirty="0">
                    <a:solidFill>
                      <a:schemeClr val="tx1"/>
                    </a:solidFill>
                    <a:effectLst/>
                    <a:latin typeface="TimesTen-Roman"/>
                  </a:rPr>
                  <a:t>. Each of these unit vectors has a dimensionless magnitude of one, and so they can be used to designate the </a:t>
                </a:r>
                <a:r>
                  <a:rPr lang="en-US" sz="3200" b="0" i="1" dirty="0">
                    <a:solidFill>
                      <a:schemeClr val="tx1"/>
                    </a:solidFill>
                    <a:effectLst/>
                    <a:latin typeface="TimesTen-Italic"/>
                  </a:rPr>
                  <a:t>directions </a:t>
                </a:r>
                <a:r>
                  <a:rPr lang="en-US" sz="3200" b="0" i="0" dirty="0">
                    <a:solidFill>
                      <a:schemeClr val="tx1"/>
                    </a:solidFill>
                    <a:effectLst/>
                    <a:latin typeface="TimesTen-Roman"/>
                  </a:rPr>
                  <a:t>of the </a:t>
                </a:r>
                <a:r>
                  <a:rPr lang="en-US" sz="3200" b="0" i="1" dirty="0">
                    <a:solidFill>
                      <a:schemeClr val="tx1"/>
                    </a:solidFill>
                    <a:effectLst/>
                    <a:latin typeface="TimesTen-Italic"/>
                  </a:rPr>
                  <a:t>x </a:t>
                </a:r>
                <a:r>
                  <a:rPr lang="en-US" sz="3200" b="0" i="0" dirty="0">
                    <a:solidFill>
                      <a:schemeClr val="tx1"/>
                    </a:solidFill>
                    <a:effectLst/>
                    <a:latin typeface="TimesTen-Roman"/>
                  </a:rPr>
                  <a:t>and </a:t>
                </a:r>
                <a:r>
                  <a:rPr lang="en-US" sz="3200" b="0" i="1" dirty="0">
                    <a:solidFill>
                      <a:schemeClr val="tx1"/>
                    </a:solidFill>
                    <a:effectLst/>
                    <a:latin typeface="TimesTen-Italic"/>
                  </a:rPr>
                  <a:t>y </a:t>
                </a:r>
                <a:r>
                  <a:rPr lang="en-US" sz="3200" b="0" i="0" dirty="0">
                    <a:solidFill>
                      <a:schemeClr val="tx1"/>
                    </a:solidFill>
                    <a:effectLst/>
                    <a:latin typeface="TimesTen-Roman"/>
                  </a:rPr>
                  <a:t>axes, respectively, Fig. </a:t>
                </a:r>
                <a:br>
                  <a:rPr lang="en-US" sz="3200" b="0" i="0" dirty="0">
                    <a:solidFill>
                      <a:schemeClr val="tx1"/>
                    </a:solidFill>
                    <a:effectLst/>
                    <a:latin typeface="TimesTen-Roman"/>
                  </a:rPr>
                </a:br>
                <a:r>
                  <a:rPr lang="en-US" sz="3200" b="0" i="0" dirty="0">
                    <a:solidFill>
                      <a:schemeClr val="tx1"/>
                    </a:solidFill>
                    <a:effectLst/>
                    <a:latin typeface="TimesTen-Roman"/>
                  </a:rPr>
                  <a:t>Since the </a:t>
                </a:r>
                <a:r>
                  <a:rPr lang="en-US" sz="3200" b="0" i="1" dirty="0">
                    <a:solidFill>
                      <a:schemeClr val="tx1"/>
                    </a:solidFill>
                    <a:effectLst/>
                    <a:latin typeface="TimesTen-Italic"/>
                  </a:rPr>
                  <a:t>magnitude </a:t>
                </a:r>
                <a:r>
                  <a:rPr lang="en-US" sz="3200" b="0" i="0" dirty="0">
                    <a:solidFill>
                      <a:schemeClr val="tx1"/>
                    </a:solidFill>
                    <a:effectLst/>
                    <a:latin typeface="TimesTen-Roman"/>
                  </a:rPr>
                  <a:t>of each component of </a:t>
                </a:r>
                <a:r>
                  <a:rPr lang="en-US" sz="3200" b="1" i="0" dirty="0">
                    <a:solidFill>
                      <a:schemeClr val="tx1"/>
                    </a:solidFill>
                    <a:effectLst/>
                    <a:latin typeface="TimesTen-Bold"/>
                  </a:rPr>
                  <a:t>F which equal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2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32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  <m:sup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2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32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  <m:sup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200" b="1" i="0" dirty="0">
                    <a:solidFill>
                      <a:schemeClr val="tx1"/>
                    </a:solidFill>
                    <a:effectLst/>
                    <a:latin typeface="TimesTen-Bold"/>
                  </a:rPr>
                  <a:t> </a:t>
                </a:r>
                <a:r>
                  <a:rPr lang="en-US" sz="3200" b="0" i="0" dirty="0">
                    <a:solidFill>
                      <a:schemeClr val="tx1"/>
                    </a:solidFill>
                    <a:effectLst/>
                    <a:latin typeface="TimesTen-Roman"/>
                  </a:rPr>
                  <a:t>is </a:t>
                </a:r>
                <a:r>
                  <a:rPr lang="en-US" sz="3200" b="0" i="1" dirty="0">
                    <a:solidFill>
                      <a:schemeClr val="tx1"/>
                    </a:solidFill>
                    <a:effectLst/>
                    <a:latin typeface="TimesTen-Italic"/>
                  </a:rPr>
                  <a:t>always a positive quantity</a:t>
                </a:r>
                <a:r>
                  <a:rPr lang="en-US" sz="3200" b="0" i="0" dirty="0">
                    <a:solidFill>
                      <a:schemeClr val="tx1"/>
                    </a:solidFill>
                    <a:effectLst/>
                    <a:latin typeface="TimesTen-Roman"/>
                  </a:rPr>
                  <a:t>, which is represented by the (positive) scalars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3200" b="0" i="1" dirty="0">
                    <a:solidFill>
                      <a:schemeClr val="tx1"/>
                    </a:solidFill>
                    <a:effectLst/>
                    <a:latin typeface="TimesTen-Italic"/>
                  </a:rPr>
                  <a:t> </a:t>
                </a:r>
                <a:r>
                  <a:rPr lang="en-US" sz="3200" b="0" i="0" dirty="0">
                    <a:solidFill>
                      <a:schemeClr val="tx1"/>
                    </a:solidFill>
                    <a:effectLst/>
                    <a:latin typeface="TimesTen-Roman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3200" b="0" i="0" dirty="0">
                    <a:solidFill>
                      <a:schemeClr val="tx1"/>
                    </a:solidFill>
                    <a:effectLst/>
                    <a:latin typeface="TimesTen-Roman"/>
                  </a:rPr>
                  <a:t>, then we can express </a:t>
                </a:r>
                <a:r>
                  <a:rPr lang="en-US" sz="3200" b="1" i="0" dirty="0">
                    <a:solidFill>
                      <a:schemeClr val="tx1"/>
                    </a:solidFill>
                    <a:effectLst/>
                    <a:latin typeface="TimesTen-Bold"/>
                  </a:rPr>
                  <a:t>F </a:t>
                </a:r>
                <a:r>
                  <a:rPr lang="en-US" sz="3200" b="0" i="0" dirty="0">
                    <a:solidFill>
                      <a:schemeClr val="tx1"/>
                    </a:solidFill>
                    <a:effectLst/>
                    <a:latin typeface="TimesTen-Roman"/>
                  </a:rPr>
                  <a:t>as a </a:t>
                </a:r>
                <a:r>
                  <a:rPr lang="en-US" sz="3200" b="0" i="1" dirty="0">
                    <a:solidFill>
                      <a:schemeClr val="tx1"/>
                    </a:solidFill>
                    <a:effectLst/>
                    <a:latin typeface="TimesTen-Italic"/>
                  </a:rPr>
                  <a:t>Cartesian vector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br>
                  <a:rPr lang="en-US" sz="3200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141D67-C50A-49CF-A03B-27EF1C6C51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414429"/>
                <a:ext cx="7837170" cy="3615267"/>
              </a:xfrm>
              <a:blipFill>
                <a:blip r:embed="rId2"/>
                <a:stretch>
                  <a:fillRect l="-1788" t="-3710" r="-2799" b="-63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D63930C-3917-4F3E-8A50-4B183C057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7170" y="3007922"/>
            <a:ext cx="4354830" cy="332148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5E39434-5B4B-F919-F6A3-945644007B4B}"/>
              </a:ext>
            </a:extLst>
          </p:cNvPr>
          <p:cNvGrpSpPr/>
          <p:nvPr/>
        </p:nvGrpSpPr>
        <p:grpSpPr>
          <a:xfrm>
            <a:off x="8158275" y="1027906"/>
            <a:ext cx="2874419" cy="1828800"/>
            <a:chOff x="7634147" y="520505"/>
            <a:chExt cx="2874419" cy="1828800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041903ED-E462-0E29-1A83-348FCF1C1FB7}"/>
                </a:ext>
              </a:extLst>
            </p:cNvPr>
            <p:cNvCxnSpPr/>
            <p:nvPr/>
          </p:nvCxnSpPr>
          <p:spPr>
            <a:xfrm>
              <a:off x="8229600" y="2349305"/>
              <a:ext cx="22789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A969030-507F-9B09-065D-5E42274DD488}"/>
                </a:ext>
              </a:extLst>
            </p:cNvPr>
            <p:cNvCxnSpPr/>
            <p:nvPr/>
          </p:nvCxnSpPr>
          <p:spPr>
            <a:xfrm flipV="1">
              <a:off x="8229600" y="520505"/>
              <a:ext cx="0" cy="18288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FFB54F5-3EA3-22B9-D973-F85C99EFBDD2}"/>
                    </a:ext>
                  </a:extLst>
                </p:cNvPr>
                <p:cNvSpPr txBox="1"/>
                <p:nvPr/>
              </p:nvSpPr>
              <p:spPr>
                <a:xfrm>
                  <a:off x="9298888" y="1739819"/>
                  <a:ext cx="429926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3200" b="1" i="1" dirty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 i="1" dirty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acc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FFB54F5-3EA3-22B9-D973-F85C99EFB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98888" y="1739819"/>
                  <a:ext cx="429926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2B35E8D-8407-C3E5-8202-93D7254450ED}"/>
                    </a:ext>
                  </a:extLst>
                </p:cNvPr>
                <p:cNvSpPr txBox="1"/>
                <p:nvPr/>
              </p:nvSpPr>
              <p:spPr>
                <a:xfrm>
                  <a:off x="7634147" y="1226486"/>
                  <a:ext cx="43794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3200" b="1" i="1" dirty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 i="1" dirty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</m:acc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2B35E8D-8407-C3E5-8202-93D7254450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4147" y="1226486"/>
                  <a:ext cx="437940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86764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B10A7-1EF1-4D87-90A1-2A3BDF98B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Analyze the forces in 2d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3410F4-9169-4537-B460-439773448F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 forces have a direction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any axis x or y as figure a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𝐹𝑠𝑖𝑛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 force has a right slop triangle as figure b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3410F4-9169-4537-B460-439773448F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9AE9711-7FA3-450C-AB7A-9C3CEC634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97351" y="3231042"/>
            <a:ext cx="3312974" cy="27633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5329C8-7519-40DD-9DB3-76F17CFE75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97351" y="235623"/>
            <a:ext cx="3312974" cy="299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8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C51E9-BDC3-4335-BEA1-B7922456C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87926"/>
            <a:ext cx="8534400" cy="64711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Coplanar Force Resultants</a:t>
            </a:r>
            <a:r>
              <a:rPr lang="en-US" sz="1800" b="0" i="0" dirty="0">
                <a:solidFill>
                  <a:srgbClr val="9E005D"/>
                </a:solidFill>
                <a:effectLst/>
                <a:latin typeface="Avenir-Heavy"/>
              </a:rPr>
              <a:t>.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9EC40-394F-4A4D-A8EE-7EE4184CE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7837"/>
            <a:ext cx="8534400" cy="2549769"/>
          </a:xfrm>
        </p:spPr>
        <p:txBody>
          <a:bodyPr>
            <a:noAutofit/>
          </a:bodyPr>
          <a:lstStyle/>
          <a:p>
            <a:pPr algn="just"/>
            <a:r>
              <a:rPr lang="en-US" sz="2400" b="1" i="0" dirty="0">
                <a:solidFill>
                  <a:srgbClr val="231F20"/>
                </a:solidFill>
                <a:effectLst/>
                <a:latin typeface="TimesTen-Roman"/>
              </a:rPr>
              <a:t>We can use either of the two methods just described to determine the resultant of several </a:t>
            </a:r>
            <a:r>
              <a:rPr lang="en-US" sz="2400" b="1" i="1" dirty="0">
                <a:solidFill>
                  <a:srgbClr val="231F20"/>
                </a:solidFill>
                <a:effectLst/>
                <a:latin typeface="TimesTen-Italic"/>
              </a:rPr>
              <a:t>coplanar forces</a:t>
            </a:r>
            <a:r>
              <a:rPr lang="en-US" sz="2400" b="1" i="0" dirty="0">
                <a:solidFill>
                  <a:srgbClr val="231F20"/>
                </a:solidFill>
                <a:effectLst/>
                <a:latin typeface="TimesTen-Roman"/>
              </a:rPr>
              <a:t>. To do this, each force is first resolved into its </a:t>
            </a:r>
            <a:r>
              <a:rPr lang="en-US" sz="2400" b="1" i="1" dirty="0">
                <a:solidFill>
                  <a:srgbClr val="231F20"/>
                </a:solidFill>
                <a:effectLst/>
                <a:latin typeface="TimesTen-Italic"/>
              </a:rPr>
              <a:t>x </a:t>
            </a:r>
            <a:r>
              <a:rPr lang="en-US" sz="2400" b="1" i="0" dirty="0">
                <a:solidFill>
                  <a:srgbClr val="231F20"/>
                </a:solidFill>
                <a:effectLst/>
                <a:latin typeface="TimesTen-Roman"/>
              </a:rPr>
              <a:t>and </a:t>
            </a:r>
            <a:r>
              <a:rPr lang="en-US" sz="2400" b="1" i="1" dirty="0">
                <a:solidFill>
                  <a:srgbClr val="231F20"/>
                </a:solidFill>
                <a:effectLst/>
                <a:latin typeface="TimesTen-Italic"/>
              </a:rPr>
              <a:t>y </a:t>
            </a:r>
            <a:r>
              <a:rPr lang="en-US" sz="2400" b="1" i="0" dirty="0">
                <a:solidFill>
                  <a:srgbClr val="231F20"/>
                </a:solidFill>
                <a:effectLst/>
                <a:latin typeface="TimesTen-Roman"/>
              </a:rPr>
              <a:t>components, and then the respective components are added using </a:t>
            </a:r>
            <a:r>
              <a:rPr lang="en-US" sz="2400" b="1" i="1" dirty="0">
                <a:solidFill>
                  <a:srgbClr val="231F20"/>
                </a:solidFill>
                <a:effectLst/>
                <a:latin typeface="TimesTen-Italic"/>
              </a:rPr>
              <a:t>scalar algebra </a:t>
            </a:r>
            <a:r>
              <a:rPr lang="en-US" sz="2400" b="1" i="0" dirty="0">
                <a:solidFill>
                  <a:srgbClr val="231F20"/>
                </a:solidFill>
                <a:effectLst/>
                <a:latin typeface="TimesTen-Roman"/>
              </a:rPr>
              <a:t>since they are collinear. The resultant force is then formed by adding the resultant components by adding coefficients</a:t>
            </a:r>
            <a:r>
              <a:rPr lang="en-US" sz="2400" b="1" dirty="0">
                <a:solidFill>
                  <a:srgbClr val="231F20"/>
                </a:solidFill>
                <a:latin typeface="TimesTen-Roman"/>
              </a:rPr>
              <a:t> of </a:t>
            </a:r>
            <a:r>
              <a:rPr lang="en-US" sz="2400" b="1" i="0" dirty="0">
                <a:solidFill>
                  <a:srgbClr val="231F20"/>
                </a:solidFill>
                <a:effectLst/>
                <a:latin typeface="TimesTen-Roman"/>
              </a:rPr>
              <a:t> unit vector i and j.</a:t>
            </a:r>
          </a:p>
          <a:p>
            <a:pPr algn="just"/>
            <a:endParaRPr lang="en-US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5AF288-BB29-4103-8597-11F6E5B5F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76719" y="478895"/>
            <a:ext cx="3040582" cy="49090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652988-5321-446E-8974-F2E35C038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8873" y="2909887"/>
            <a:ext cx="705650" cy="4368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9A18A6-11E7-44C9-92AB-821727D3F0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3902" y="2909886"/>
            <a:ext cx="1988334" cy="4368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04947B-E152-4C55-A821-597C5EB053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7720" y="3585284"/>
            <a:ext cx="2485504" cy="6471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D1CD14-7AB3-4881-BC6D-D8AF3F4E60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7720" y="4298046"/>
            <a:ext cx="2186604" cy="114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542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7435E-9298-8409-13A1-3E36E3DBE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273"/>
            <a:ext cx="10515600" cy="1325563"/>
          </a:xfrm>
        </p:spPr>
        <p:txBody>
          <a:bodyPr/>
          <a:lstStyle/>
          <a:p>
            <a:r>
              <a:rPr lang="en-US" sz="4400" b="0" i="0" dirty="0">
                <a:solidFill>
                  <a:srgbClr val="0220A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Vecto</a:t>
            </a:r>
            <a:r>
              <a:rPr lang="en-US" sz="4400" dirty="0">
                <a:solidFill>
                  <a:srgbClr val="0220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 2D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39F62F-06AD-4425-4676-AF3FA734A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637" y="1352322"/>
            <a:ext cx="8667750" cy="2181225"/>
          </a:xfrm>
          <a:prstGeom prst="rect">
            <a:avLst/>
          </a:prstGeom>
        </p:spPr>
      </p:pic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CC080A9D-9D6A-A856-532C-942D79363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674" y="41273"/>
            <a:ext cx="2335326" cy="22519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CF043C-4F5C-2B86-B614-46FF034D89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7" y="4148819"/>
            <a:ext cx="804862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8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8395-85CE-7A47-9021-F5B890316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8BC9D2-2B6F-EF4F-705D-E1E9B440A2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en-US" sz="2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endParaRPr lang="en-US" sz="2800" b="0" dirty="0">
                  <a:solidFill>
                    <a:srgbClr val="000000"/>
                  </a:solidFill>
                  <a:effectLst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28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𝑒𝑛𝑑</m:t>
                        </m:r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𝑝𝑜𝑖𝑛𝑡</m:t>
                        </m:r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𝑠𝑡𝑎𝑟𝑡</m:t>
                        </m:r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𝑝𝑜𝑖𝑛𝑡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𝑚𝑎𝑔𝑛𝑖𝑡𝑢𝑑𝑒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8BC9D2-2B6F-EF4F-705D-E1E9B440A2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5E5E42F3-3010-86D6-7302-12302BDF5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674" y="41273"/>
            <a:ext cx="2335326" cy="22519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B999CE-7BC7-58E3-5869-FF77B7B5B4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325" y="3824288"/>
            <a:ext cx="10277475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2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288B3-487B-D9D7-137A-9742FE78C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1AF21C-1CEB-DF5C-681B-628785B23A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EX1: Write each force in vector form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𝐶𝑂𝑆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1AF21C-1CEB-DF5C-681B-628785B23A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9E93D2A-FF3D-C9AC-A89E-2B6B78469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21715" y="1307457"/>
            <a:ext cx="4532085" cy="5185418"/>
          </a:xfrm>
          <a:prstGeom prst="rect">
            <a:avLst/>
          </a:prstGeom>
        </p:spPr>
      </p:pic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CDD9B689-5D80-2139-77FA-BBD493E4B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42" y="41273"/>
            <a:ext cx="1480457" cy="142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3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D628358B-CB67-46F0-8AB6-1AB5F908DC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8534400" cy="3615267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Determine the x and y components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 acting on the boom shown in figure.  Express each force in cartesian form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=−200</m:t>
                    </m:r>
                    <m:func>
                      <m:func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e>
                    </m:func>
                    <m:r>
                      <a:rPr lang="en-US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+200</m:t>
                    </m:r>
                    <m:func>
                      <m:func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e>
                    </m:func>
                    <m:r>
                      <a:rPr lang="en-US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=260</m:t>
                    </m:r>
                    <m:box>
                      <m:box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en-US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num>
                          <m:den>
                            <m:r>
                              <a:rPr lang="en-US" sz="2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den>
                        </m:f>
                      </m:e>
                    </m:box>
                    <m:r>
                      <a:rPr lang="en-US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−260 </m:t>
                    </m:r>
                    <m:box>
                      <m:box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den>
                        </m:f>
                      </m:e>
                    </m:box>
                    <m:r>
                      <a:rPr lang="en-US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D628358B-CB67-46F0-8AB6-1AB5F908DC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8534400" cy="3615267"/>
              </a:xfrm>
              <a:blipFill>
                <a:blip r:embed="rId2"/>
                <a:stretch>
                  <a:fillRect l="-1286" t="-2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4E959C70-63AB-4E44-9174-CC00DA681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53853" y="66822"/>
            <a:ext cx="3722663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4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7F1921-5F98-46F1-B675-15A9061071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8534400" cy="3615267"/>
              </a:xfrm>
            </p:spPr>
            <p:txBody>
              <a:bodyPr>
                <a:normAutofit/>
              </a:bodyPr>
              <a:lstStyle/>
              <a:p>
                <a:r>
                  <a:rPr lang="en-US" sz="2400" b="0" i="0" dirty="0">
                    <a:solidFill>
                      <a:srgbClr val="231F20"/>
                    </a:solidFill>
                    <a:effectLst/>
                    <a:latin typeface="TimesTen-Roman"/>
                  </a:rPr>
                  <a:t>Ex 2: The link in Fig. </a:t>
                </a:r>
                <a:r>
                  <a:rPr lang="en-US" sz="2400" b="0" i="1" dirty="0">
                    <a:solidFill>
                      <a:srgbClr val="231F20"/>
                    </a:solidFill>
                    <a:effectLst/>
                    <a:latin typeface="TimesTen-Italic"/>
                  </a:rPr>
                  <a:t>a </a:t>
                </a:r>
                <a:r>
                  <a:rPr lang="en-US" sz="2400" b="0" i="0" dirty="0">
                    <a:solidFill>
                      <a:srgbClr val="231F20"/>
                    </a:solidFill>
                    <a:effectLst/>
                    <a:latin typeface="TimesTen-Roman"/>
                  </a:rPr>
                  <a:t>is subjected to two forces </a:t>
                </a:r>
                <a:r>
                  <a:rPr lang="en-US" sz="2400" b="1" i="0" dirty="0">
                    <a:solidFill>
                      <a:srgbClr val="231F20"/>
                    </a:solidFill>
                    <a:effectLst/>
                    <a:latin typeface="TimesTen-Bold"/>
                  </a:rPr>
                  <a:t>F</a:t>
                </a:r>
                <a:r>
                  <a:rPr lang="en-US" sz="2400" b="0" i="0" dirty="0">
                    <a:solidFill>
                      <a:srgbClr val="231F20"/>
                    </a:solidFill>
                    <a:effectLst/>
                    <a:latin typeface="TimesTen-Roman"/>
                  </a:rPr>
                  <a:t>1 and </a:t>
                </a:r>
                <a:r>
                  <a:rPr lang="en-US" sz="2400" b="1" i="0" dirty="0">
                    <a:solidFill>
                      <a:srgbClr val="231F20"/>
                    </a:solidFill>
                    <a:effectLst/>
                    <a:latin typeface="TimesTen-Bold"/>
                  </a:rPr>
                  <a:t>F</a:t>
                </a:r>
                <a:r>
                  <a:rPr lang="en-US" sz="2400" b="0" i="0" dirty="0">
                    <a:solidFill>
                      <a:srgbClr val="231F20"/>
                    </a:solidFill>
                    <a:effectLst/>
                    <a:latin typeface="TimesTen-Roman"/>
                  </a:rPr>
                  <a:t>2. Determine the magnitude and direction of the resultant force</a:t>
                </a:r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00</m:t>
                    </m:r>
                    <m:func>
                      <m:func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e>
                    </m:func>
                    <m:r>
                      <a:rPr lang="en-US" sz="2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00</m:t>
                    </m:r>
                    <m:func>
                      <m:func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e>
                    </m:func>
                    <m:r>
                      <a:rPr lang="en-US" sz="2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1" dirty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00</m:t>
                    </m:r>
                    <m:func>
                      <m:func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e>
                    </m:func>
                    <m:r>
                      <a:rPr lang="en-US" sz="2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00</m:t>
                    </m:r>
                    <m:func>
                      <m:func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e>
                    </m:func>
                    <m:r>
                      <a:rPr lang="en-US" sz="2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1" dirty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=236.8 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+582.8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7F1921-5F98-46F1-B675-15A9061071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8534400" cy="3615267"/>
              </a:xfrm>
              <a:blipFill>
                <a:blip r:embed="rId2"/>
                <a:stretch>
                  <a:fillRect l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4230AC7-B395-4697-9104-45898FC36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26398" y="2982351"/>
            <a:ext cx="4965602" cy="33301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EF9505-30E9-4217-ABB5-EEB6008DBE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640" y="3429000"/>
            <a:ext cx="6963118" cy="2433711"/>
          </a:xfrm>
          <a:prstGeom prst="rect">
            <a:avLst/>
          </a:prstGeom>
        </p:spPr>
      </p:pic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CA920644-D144-CE9F-B35B-14420C8060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674" y="41273"/>
            <a:ext cx="2335326" cy="225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97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3FC070-8A4C-47AA-8DE9-415558F525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995" y="953854"/>
            <a:ext cx="9120629" cy="4715779"/>
          </a:xfrm>
          <a:prstGeom prst="rect">
            <a:avLst/>
          </a:prstGeom>
        </p:spPr>
      </p:pic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05CD9600-C123-642D-79E3-6AAD2A5A47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674" y="41273"/>
            <a:ext cx="2335326" cy="225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188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2E0FA-030A-3508-9842-5AFF5FF5A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5A236-B68B-248E-B7A9-259DB2829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43" y="1056368"/>
            <a:ext cx="5613400" cy="4351338"/>
          </a:xfrm>
        </p:spPr>
        <p:txBody>
          <a:bodyPr/>
          <a:lstStyle/>
          <a:p>
            <a:r>
              <a:rPr lang="en-US" dirty="0"/>
              <a:t>Static:</a:t>
            </a:r>
          </a:p>
          <a:p>
            <a:pPr lvl="1"/>
            <a:r>
              <a:rPr lang="en-US" dirty="0"/>
              <a:t>Application on space vectors</a:t>
            </a:r>
          </a:p>
          <a:p>
            <a:pPr lvl="1"/>
            <a:r>
              <a:rPr lang="en-US" dirty="0"/>
              <a:t>Resultant of a set of forces</a:t>
            </a:r>
          </a:p>
          <a:p>
            <a:pPr lvl="1"/>
            <a:r>
              <a:rPr lang="en-US" dirty="0"/>
              <a:t>Moments</a:t>
            </a:r>
          </a:p>
          <a:p>
            <a:pPr lvl="1"/>
            <a:r>
              <a:rPr lang="en-US" dirty="0"/>
              <a:t>Equivalent couple of moment</a:t>
            </a:r>
          </a:p>
          <a:p>
            <a:pPr lvl="1"/>
            <a:r>
              <a:rPr lang="en-US" dirty="0"/>
              <a:t>Equation of equilibrium for rigid body</a:t>
            </a:r>
          </a:p>
          <a:p>
            <a:pPr lvl="1"/>
            <a:r>
              <a:rPr lang="en-US" dirty="0"/>
              <a:t>Types of support</a:t>
            </a:r>
          </a:p>
          <a:p>
            <a:pPr lvl="1"/>
            <a:r>
              <a:rPr lang="en-US" dirty="0"/>
              <a:t>Trusses</a:t>
            </a:r>
          </a:p>
          <a:p>
            <a:pPr lvl="1"/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DCCE66-1A8A-C9B0-7A14-92A7885DCEFA}"/>
              </a:ext>
            </a:extLst>
          </p:cNvPr>
          <p:cNvSpPr txBox="1">
            <a:spLocks/>
          </p:cNvSpPr>
          <p:nvPr/>
        </p:nvSpPr>
        <p:spPr>
          <a:xfrm>
            <a:off x="5773056" y="1060450"/>
            <a:ext cx="6114143" cy="434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Dynamic:</a:t>
            </a:r>
          </a:p>
          <a:p>
            <a:pPr lvl="1"/>
            <a:r>
              <a:rPr lang="en-US" dirty="0"/>
              <a:t>Kinematics of particle</a:t>
            </a:r>
          </a:p>
          <a:p>
            <a:pPr lvl="2"/>
            <a:r>
              <a:rPr lang="en-US" dirty="0"/>
              <a:t>Rectilinear motion</a:t>
            </a:r>
          </a:p>
          <a:p>
            <a:pPr lvl="2"/>
            <a:r>
              <a:rPr lang="en-US" dirty="0"/>
              <a:t>Curvilinear motion</a:t>
            </a:r>
          </a:p>
          <a:p>
            <a:pPr lvl="3"/>
            <a:r>
              <a:rPr lang="en-US" dirty="0"/>
              <a:t>Cartesian coordinates</a:t>
            </a:r>
          </a:p>
          <a:p>
            <a:pPr lvl="3"/>
            <a:r>
              <a:rPr lang="en-US" dirty="0"/>
              <a:t>Projectile motion</a:t>
            </a:r>
          </a:p>
          <a:p>
            <a:pPr lvl="3"/>
            <a:r>
              <a:rPr lang="en-US" dirty="0"/>
              <a:t>Natural coordinates</a:t>
            </a:r>
          </a:p>
          <a:p>
            <a:pPr lvl="3"/>
            <a:r>
              <a:rPr lang="en-US" dirty="0"/>
              <a:t>Polar coordinates</a:t>
            </a:r>
          </a:p>
          <a:p>
            <a:pPr lvl="3"/>
            <a:r>
              <a:rPr lang="en-US" dirty="0"/>
              <a:t>Relative motion</a:t>
            </a:r>
          </a:p>
          <a:p>
            <a:pPr lvl="1"/>
            <a:r>
              <a:rPr lang="en-US" dirty="0"/>
              <a:t>  Kinematics of particle</a:t>
            </a:r>
          </a:p>
          <a:p>
            <a:pPr lvl="2"/>
            <a:r>
              <a:rPr lang="en-US" dirty="0"/>
              <a:t>Acceleration force method </a:t>
            </a:r>
          </a:p>
          <a:p>
            <a:pPr lvl="1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91A9C5-B8B5-DC2F-6C78-9E6151C0F1A3}"/>
              </a:ext>
            </a:extLst>
          </p:cNvPr>
          <p:cNvSpPr txBox="1"/>
          <p:nvPr/>
        </p:nvSpPr>
        <p:spPr>
          <a:xfrm>
            <a:off x="497115" y="5576892"/>
            <a:ext cx="90097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References: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Engineering Mechanics: Statics &amp; Dynamics by Russell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Hibbeler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Pearson; 15thEdition, 2021.</a:t>
            </a:r>
            <a:r>
              <a:rPr lang="en-US" sz="2800" dirty="0"/>
              <a:t>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84E71D7-A6AD-287F-DB69-693C74331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950" y="0"/>
            <a:ext cx="1890050" cy="194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8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47AD3-B93C-7EE7-FC16-ADBF314E9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220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Rectangular Components in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BFEA9-A6EC-D8EB-C58E-417DFFF77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50E5ACB9-3ACA-BD0C-A3BF-4A45A25E9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674" y="41273"/>
            <a:ext cx="2335326" cy="225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736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ADEF0-3A69-40DC-A807-B0EAFD33B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Coordinate System</a:t>
            </a: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D3047B6-7DF7-46C7-AC91-8DE04E410E67}"/>
              </a:ext>
            </a:extLst>
          </p:cNvPr>
          <p:cNvCxnSpPr/>
          <p:nvPr/>
        </p:nvCxnSpPr>
        <p:spPr>
          <a:xfrm flipH="1">
            <a:off x="6555545" y="2349305"/>
            <a:ext cx="1674055" cy="17303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A71A29-E819-49DF-B7A4-6DC745AC895D}"/>
                  </a:ext>
                </a:extLst>
              </p:cNvPr>
              <p:cNvSpPr txBox="1"/>
              <p:nvPr/>
            </p:nvSpPr>
            <p:spPr>
              <a:xfrm>
                <a:off x="6260123" y="3938954"/>
                <a:ext cx="4783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3600" b="1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A71A29-E819-49DF-B7A4-6DC745AC8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123" y="3938954"/>
                <a:ext cx="478302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FF4BF5F-7C12-49A6-9717-17A307638DB3}"/>
              </a:ext>
            </a:extLst>
          </p:cNvPr>
          <p:cNvSpPr txBox="1"/>
          <p:nvPr/>
        </p:nvSpPr>
        <p:spPr>
          <a:xfrm>
            <a:off x="10588842" y="216463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D40E7D-0F8E-465E-BF08-BCFD1FE94245}"/>
              </a:ext>
            </a:extLst>
          </p:cNvPr>
          <p:cNvSpPr txBox="1"/>
          <p:nvPr/>
        </p:nvSpPr>
        <p:spPr>
          <a:xfrm>
            <a:off x="8229600" y="393895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E9BABBF-66ED-47CC-B74A-732C71D73F0F}"/>
                  </a:ext>
                </a:extLst>
              </p:cNvPr>
              <p:cNvSpPr txBox="1"/>
              <p:nvPr/>
            </p:nvSpPr>
            <p:spPr>
              <a:xfrm>
                <a:off x="8081952" y="2261382"/>
                <a:ext cx="5373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𝒐</m:t>
                      </m:r>
                    </m:oMath>
                  </m:oMathPara>
                </a14:m>
                <a:endParaRPr lang="en-US" sz="3200" b="1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E9BABBF-66ED-47CC-B74A-732C71D73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1952" y="2261382"/>
                <a:ext cx="53732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F13F658-23D5-483E-B2A7-82D665A5CAFF}"/>
                  </a:ext>
                </a:extLst>
              </p:cNvPr>
              <p:cNvSpPr txBox="1"/>
              <p:nvPr/>
            </p:nvSpPr>
            <p:spPr>
              <a:xfrm>
                <a:off x="6738425" y="2979144"/>
                <a:ext cx="4523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b="1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F13F658-23D5-483E-B2A7-82D665A5CA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425" y="2979144"/>
                <a:ext cx="452368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F2D0852C-4DC7-8EBD-B866-B47B155AFD79}"/>
              </a:ext>
            </a:extLst>
          </p:cNvPr>
          <p:cNvGrpSpPr/>
          <p:nvPr/>
        </p:nvGrpSpPr>
        <p:grpSpPr>
          <a:xfrm>
            <a:off x="7634147" y="520505"/>
            <a:ext cx="2874419" cy="1828800"/>
            <a:chOff x="7634147" y="520505"/>
            <a:chExt cx="2874419" cy="182880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737E900-BE75-4034-8803-2FD57EF28824}"/>
                </a:ext>
              </a:extLst>
            </p:cNvPr>
            <p:cNvCxnSpPr/>
            <p:nvPr/>
          </p:nvCxnSpPr>
          <p:spPr>
            <a:xfrm>
              <a:off x="8229600" y="2349305"/>
              <a:ext cx="22789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C3CEE05-CE2E-4BF8-8729-F06E21F78711}"/>
                </a:ext>
              </a:extLst>
            </p:cNvPr>
            <p:cNvCxnSpPr/>
            <p:nvPr/>
          </p:nvCxnSpPr>
          <p:spPr>
            <a:xfrm flipV="1">
              <a:off x="8229600" y="520505"/>
              <a:ext cx="0" cy="18288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19AA977-1C8B-4E92-91D5-B90C177BA3D0}"/>
                    </a:ext>
                  </a:extLst>
                </p:cNvPr>
                <p:cNvSpPr txBox="1"/>
                <p:nvPr/>
              </p:nvSpPr>
              <p:spPr>
                <a:xfrm>
                  <a:off x="9298888" y="1739819"/>
                  <a:ext cx="46038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3200" b="1" i="1" dirty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 i="1" dirty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</m:acc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19AA977-1C8B-4E92-91D5-B90C177BA3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98888" y="1739819"/>
                  <a:ext cx="460382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BCB3450-F43A-41C7-BD30-99FDEF633EBA}"/>
                    </a:ext>
                  </a:extLst>
                </p:cNvPr>
                <p:cNvSpPr txBox="1"/>
                <p:nvPr/>
              </p:nvSpPr>
              <p:spPr>
                <a:xfrm>
                  <a:off x="7634147" y="1226486"/>
                  <a:ext cx="551754" cy="6115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3200" b="1" i="1" dirty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 i="1" dirty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acc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BCB3450-F43A-41C7-BD30-99FDEF633E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4147" y="1226486"/>
                  <a:ext cx="551754" cy="61157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34E1F76-8173-4C82-A651-B20EF266C490}"/>
                  </a:ext>
                </a:extLst>
              </p:cNvPr>
              <p:cNvSpPr/>
              <p:nvPr/>
            </p:nvSpPr>
            <p:spPr>
              <a:xfrm>
                <a:off x="9759270" y="122181"/>
                <a:ext cx="251639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sz="3200" b="1" i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3200" b="1" i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34E1F76-8173-4C82-A651-B20EF266C4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9270" y="122181"/>
                <a:ext cx="2516395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504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ADEF0-3A69-40DC-A807-B0EAFD33B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942589"/>
          </a:xfrm>
        </p:spPr>
        <p:txBody>
          <a:bodyPr/>
          <a:lstStyle/>
          <a:p>
            <a:r>
              <a:rPr lang="en-US" b="1" dirty="0"/>
              <a:t>Cartesian Vector Representation.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D3047B6-7DF7-46C7-AC91-8DE04E410E67}"/>
              </a:ext>
            </a:extLst>
          </p:cNvPr>
          <p:cNvCxnSpPr/>
          <p:nvPr/>
        </p:nvCxnSpPr>
        <p:spPr>
          <a:xfrm flipH="1">
            <a:off x="6555545" y="2349305"/>
            <a:ext cx="1674055" cy="17303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A71A29-E819-49DF-B7A4-6DC745AC895D}"/>
                  </a:ext>
                </a:extLst>
              </p:cNvPr>
              <p:cNvSpPr txBox="1"/>
              <p:nvPr/>
            </p:nvSpPr>
            <p:spPr>
              <a:xfrm>
                <a:off x="6260123" y="3938954"/>
                <a:ext cx="4783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3600" b="1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A71A29-E819-49DF-B7A4-6DC745AC8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123" y="3938954"/>
                <a:ext cx="478302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737E900-BE75-4034-8803-2FD57EF28824}"/>
              </a:ext>
            </a:extLst>
          </p:cNvPr>
          <p:cNvCxnSpPr/>
          <p:nvPr/>
        </p:nvCxnSpPr>
        <p:spPr>
          <a:xfrm>
            <a:off x="8229600" y="2349305"/>
            <a:ext cx="227896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FF4BF5F-7C12-49A6-9717-17A307638DB3}"/>
              </a:ext>
            </a:extLst>
          </p:cNvPr>
          <p:cNvSpPr txBox="1"/>
          <p:nvPr/>
        </p:nvSpPr>
        <p:spPr>
          <a:xfrm>
            <a:off x="10588842" y="216463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C3CEE05-CE2E-4BF8-8729-F06E21F78711}"/>
              </a:ext>
            </a:extLst>
          </p:cNvPr>
          <p:cNvCxnSpPr/>
          <p:nvPr/>
        </p:nvCxnSpPr>
        <p:spPr>
          <a:xfrm flipV="1">
            <a:off x="8229600" y="520505"/>
            <a:ext cx="0" cy="1828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7D40E7D-0F8E-465E-BF08-BCFD1FE94245}"/>
              </a:ext>
            </a:extLst>
          </p:cNvPr>
          <p:cNvSpPr txBox="1"/>
          <p:nvPr/>
        </p:nvSpPr>
        <p:spPr>
          <a:xfrm>
            <a:off x="8229600" y="393895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E9BABBF-66ED-47CC-B74A-732C71D73F0F}"/>
                  </a:ext>
                </a:extLst>
              </p:cNvPr>
              <p:cNvSpPr txBox="1"/>
              <p:nvPr/>
            </p:nvSpPr>
            <p:spPr>
              <a:xfrm>
                <a:off x="8081952" y="2261382"/>
                <a:ext cx="5373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𝒐</m:t>
                      </m:r>
                    </m:oMath>
                  </m:oMathPara>
                </a14:m>
                <a:endParaRPr lang="en-US" sz="3200" b="1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E9BABBF-66ED-47CC-B74A-732C71D73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1952" y="2261382"/>
                <a:ext cx="53732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F13F658-23D5-483E-B2A7-82D665A5CAFF}"/>
                  </a:ext>
                </a:extLst>
              </p:cNvPr>
              <p:cNvSpPr txBox="1"/>
              <p:nvPr/>
            </p:nvSpPr>
            <p:spPr>
              <a:xfrm>
                <a:off x="6738425" y="2979144"/>
                <a:ext cx="4523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b="1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F13F658-23D5-483E-B2A7-82D665A5CA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425" y="2979144"/>
                <a:ext cx="452368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19AA977-1C8B-4E92-91D5-B90C177BA3D0}"/>
                  </a:ext>
                </a:extLst>
              </p:cNvPr>
              <p:cNvSpPr txBox="1"/>
              <p:nvPr/>
            </p:nvSpPr>
            <p:spPr>
              <a:xfrm>
                <a:off x="9298888" y="1739819"/>
                <a:ext cx="46038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b="1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acc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19AA977-1C8B-4E92-91D5-B90C177BA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8888" y="1739819"/>
                <a:ext cx="460382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BCB3450-F43A-41C7-BD30-99FDEF633EBA}"/>
                  </a:ext>
                </a:extLst>
              </p:cNvPr>
              <p:cNvSpPr txBox="1"/>
              <p:nvPr/>
            </p:nvSpPr>
            <p:spPr>
              <a:xfrm>
                <a:off x="7634147" y="1226486"/>
                <a:ext cx="551754" cy="6115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b="1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acc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BCB3450-F43A-41C7-BD30-99FDEF633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147" y="1226486"/>
                <a:ext cx="551754" cy="6115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34E1F76-8173-4C82-A651-B20EF266C490}"/>
                  </a:ext>
                </a:extLst>
              </p:cNvPr>
              <p:cNvSpPr/>
              <p:nvPr/>
            </p:nvSpPr>
            <p:spPr>
              <a:xfrm>
                <a:off x="9759270" y="122181"/>
                <a:ext cx="251639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sz="3200" b="1" i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3200" b="1" i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34E1F76-8173-4C82-A651-B20EF266C4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9270" y="122181"/>
                <a:ext cx="2516395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A29BF22-F545-4F00-A0FA-8C8A3D0F51E4}"/>
              </a:ext>
            </a:extLst>
          </p:cNvPr>
          <p:cNvCxnSpPr/>
          <p:nvPr/>
        </p:nvCxnSpPr>
        <p:spPr>
          <a:xfrm flipV="1">
            <a:off x="8229600" y="763227"/>
            <a:ext cx="759655" cy="15613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59F8200-D4DC-4945-B768-405C3B6CA1DC}"/>
                  </a:ext>
                </a:extLst>
              </p:cNvPr>
              <p:cNvSpPr txBox="1"/>
              <p:nvPr/>
            </p:nvSpPr>
            <p:spPr>
              <a:xfrm>
                <a:off x="8822831" y="286173"/>
                <a:ext cx="56220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2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59F8200-D4DC-4945-B768-405C3B6CA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2831" y="286173"/>
                <a:ext cx="562205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1F11A4-3884-4303-9C31-F182B3069BBF}"/>
              </a:ext>
            </a:extLst>
          </p:cNvPr>
          <p:cNvCxnSpPr/>
          <p:nvPr/>
        </p:nvCxnSpPr>
        <p:spPr>
          <a:xfrm>
            <a:off x="8989255" y="763227"/>
            <a:ext cx="0" cy="245124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8B0A4B-8191-45EF-A203-654EE681604C}"/>
              </a:ext>
            </a:extLst>
          </p:cNvPr>
          <p:cNvCxnSpPr/>
          <p:nvPr/>
        </p:nvCxnSpPr>
        <p:spPr>
          <a:xfrm flipH="1">
            <a:off x="7392572" y="3214468"/>
            <a:ext cx="1596683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BBD809B-76D1-46F3-81AB-535D3BBEE3B5}"/>
              </a:ext>
            </a:extLst>
          </p:cNvPr>
          <p:cNvCxnSpPr>
            <a:endCxn id="15" idx="2"/>
          </p:cNvCxnSpPr>
          <p:nvPr/>
        </p:nvCxnSpPr>
        <p:spPr>
          <a:xfrm flipV="1">
            <a:off x="8989255" y="2324594"/>
            <a:ext cx="539824" cy="88987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C6365E1-8E70-47E5-B783-20502E08A5C4}"/>
                  </a:ext>
                </a:extLst>
              </p:cNvPr>
              <p:cNvSpPr txBox="1"/>
              <p:nvPr/>
            </p:nvSpPr>
            <p:spPr>
              <a:xfrm>
                <a:off x="8900541" y="1288645"/>
                <a:ext cx="7405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C6365E1-8E70-47E5-B783-20502E08A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0541" y="1288645"/>
                <a:ext cx="740523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436BAE1-A38A-453A-A125-6C8A78BFD893}"/>
                  </a:ext>
                </a:extLst>
              </p:cNvPr>
              <p:cNvSpPr txBox="1"/>
              <p:nvPr/>
            </p:nvSpPr>
            <p:spPr>
              <a:xfrm>
                <a:off x="7235790" y="2118452"/>
                <a:ext cx="7595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436BAE1-A38A-453A-A125-6C8A78BFD8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5790" y="2118452"/>
                <a:ext cx="759567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E8AECAF-C382-4C85-8AE1-2679C1D0E1BD}"/>
                  </a:ext>
                </a:extLst>
              </p:cNvPr>
              <p:cNvSpPr txBox="1"/>
              <p:nvPr/>
            </p:nvSpPr>
            <p:spPr>
              <a:xfrm>
                <a:off x="8353026" y="1764530"/>
                <a:ext cx="771686" cy="623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E8AECAF-C382-4C85-8AE1-2679C1D0E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3026" y="1764530"/>
                <a:ext cx="771686" cy="6236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7D30A9E-9942-4FD2-982C-3CC7D3E9F71F}"/>
                  </a:ext>
                </a:extLst>
              </p:cNvPr>
              <p:cNvSpPr txBox="1"/>
              <p:nvPr/>
            </p:nvSpPr>
            <p:spPr>
              <a:xfrm>
                <a:off x="10615446" y="3115623"/>
                <a:ext cx="152137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32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7D30A9E-9942-4FD2-982C-3CC7D3E9F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5446" y="3115623"/>
                <a:ext cx="1521379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99BADA5-10DB-4181-B01D-3AE8A0B3722B}"/>
                  </a:ext>
                </a:extLst>
              </p:cNvPr>
              <p:cNvSpPr txBox="1"/>
              <p:nvPr/>
            </p:nvSpPr>
            <p:spPr>
              <a:xfrm>
                <a:off x="10545532" y="3700398"/>
                <a:ext cx="1533497" cy="623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32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99BADA5-10DB-4181-B01D-3AE8A0B37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5532" y="3700398"/>
                <a:ext cx="1533497" cy="6236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32C4C98-0D3A-4DD7-94E6-837503B58B6F}"/>
                  </a:ext>
                </a:extLst>
              </p:cNvPr>
              <p:cNvSpPr txBox="1"/>
              <p:nvPr/>
            </p:nvSpPr>
            <p:spPr>
              <a:xfrm>
                <a:off x="10518356" y="4505180"/>
                <a:ext cx="15023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32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32C4C98-0D3A-4DD7-94E6-837503B58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8356" y="4505180"/>
                <a:ext cx="1502334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4C5DA2A-83C3-4922-B414-28834A39388B}"/>
                  </a:ext>
                </a:extLst>
              </p:cNvPr>
              <p:cNvSpPr txBox="1"/>
              <p:nvPr/>
            </p:nvSpPr>
            <p:spPr>
              <a:xfrm>
                <a:off x="1088644" y="1739819"/>
                <a:ext cx="2924583" cy="623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2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en-US" sz="32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4C5DA2A-83C3-4922-B414-28834A393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644" y="1739819"/>
                <a:ext cx="2924583" cy="623632"/>
              </a:xfrm>
              <a:prstGeom prst="rect">
                <a:avLst/>
              </a:prstGeom>
              <a:blipFill>
                <a:blip r:embed="rId15"/>
                <a:stretch>
                  <a:fillRect t="-13592" b="-23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C0B9161-E6A5-4166-9F88-4A33E0188F2D}"/>
                  </a:ext>
                </a:extLst>
              </p:cNvPr>
              <p:cNvSpPr txBox="1"/>
              <p:nvPr/>
            </p:nvSpPr>
            <p:spPr>
              <a:xfrm>
                <a:off x="1035211" y="2590836"/>
                <a:ext cx="23574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3200" b="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320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C0B9161-E6A5-4166-9F88-4A33E0188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211" y="2590836"/>
                <a:ext cx="2357440" cy="5847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DF8E37E-7D7C-4DF4-9509-18686D5A8C9A}"/>
                  </a:ext>
                </a:extLst>
              </p:cNvPr>
              <p:cNvSpPr txBox="1"/>
              <p:nvPr/>
            </p:nvSpPr>
            <p:spPr>
              <a:xfrm>
                <a:off x="684212" y="3936386"/>
                <a:ext cx="1259704" cy="647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3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𝑂𝐴</m:t>
                          </m:r>
                        </m:e>
                      </m:acc>
                      <m:r>
                        <a:rPr lang="en-US" sz="32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DF8E37E-7D7C-4DF4-9509-18686D5A8C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2" y="3936386"/>
                <a:ext cx="1259704" cy="64787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7EDF2AA-856D-4776-BF64-3EB0CE57458E}"/>
                  </a:ext>
                </a:extLst>
              </p:cNvPr>
              <p:cNvSpPr/>
              <p:nvPr/>
            </p:nvSpPr>
            <p:spPr>
              <a:xfrm>
                <a:off x="1884389" y="4048669"/>
                <a:ext cx="133805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US" sz="32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7EDF2AA-856D-4776-BF64-3EB0CE5745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389" y="4048669"/>
                <a:ext cx="1338059" cy="5847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8D9E8C6-C0F2-44BA-A95E-D2366A7908F7}"/>
                  </a:ext>
                </a:extLst>
              </p:cNvPr>
              <p:cNvSpPr/>
              <p:nvPr/>
            </p:nvSpPr>
            <p:spPr>
              <a:xfrm>
                <a:off x="1316879" y="4530408"/>
                <a:ext cx="359245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320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320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)−(</m:t>
                      </m:r>
                      <m:r>
                        <a:rPr lang="en-US" sz="32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2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2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2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8D9E8C6-C0F2-44BA-A95E-D2366A7908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879" y="4530408"/>
                <a:ext cx="3592458" cy="58477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FC6335D-D9B2-4FE3-9340-9309EFE20210}"/>
                  </a:ext>
                </a:extLst>
              </p:cNvPr>
              <p:cNvSpPr/>
              <p:nvPr/>
            </p:nvSpPr>
            <p:spPr>
              <a:xfrm>
                <a:off x="4799843" y="4493756"/>
                <a:ext cx="291400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FC6335D-D9B2-4FE3-9340-9309EFE20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843" y="4493756"/>
                <a:ext cx="2914003" cy="58477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FF7BCDC-E272-444A-B408-785CC17161DD}"/>
                  </a:ext>
                </a:extLst>
              </p:cNvPr>
              <p:cNvSpPr txBox="1"/>
              <p:nvPr/>
            </p:nvSpPr>
            <p:spPr>
              <a:xfrm>
                <a:off x="466614" y="5006833"/>
                <a:ext cx="4168642" cy="7023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20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𝑂𝐴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FF7BCDC-E272-444A-B408-785CC1716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14" y="5006833"/>
                <a:ext cx="4168642" cy="70237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C8FACBB6-43A2-45E0-A0B1-3B9B8155C613}"/>
              </a:ext>
            </a:extLst>
          </p:cNvPr>
          <p:cNvSpPr txBox="1"/>
          <p:nvPr/>
        </p:nvSpPr>
        <p:spPr>
          <a:xfrm>
            <a:off x="4578958" y="5115183"/>
            <a:ext cx="660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=7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8010B6D-FFAA-4C19-946E-5C0E1BC1B110}"/>
                  </a:ext>
                </a:extLst>
              </p:cNvPr>
              <p:cNvSpPr txBox="1"/>
              <p:nvPr/>
            </p:nvSpPr>
            <p:spPr>
              <a:xfrm>
                <a:off x="684212" y="5977537"/>
                <a:ext cx="77662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20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𝑂𝐴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8010B6D-FFAA-4C19-946E-5C0E1BC1B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2" y="5977537"/>
                <a:ext cx="776623" cy="49244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DBC478E-25A1-457F-93DE-69F9434965B6}"/>
                  </a:ext>
                </a:extLst>
              </p:cNvPr>
              <p:cNvSpPr txBox="1"/>
              <p:nvPr/>
            </p:nvSpPr>
            <p:spPr>
              <a:xfrm>
                <a:off x="1608240" y="5632509"/>
                <a:ext cx="1334724" cy="11187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⃑"/>
                              <m:ctrlPr>
                                <a:rPr lang="en-US" sz="320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𝑂𝐴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𝑂𝐴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DBC478E-25A1-457F-93DE-69F943496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240" y="5632509"/>
                <a:ext cx="1334724" cy="1118704"/>
              </a:xfrm>
              <a:prstGeom prst="rect">
                <a:avLst/>
              </a:prstGeom>
              <a:blipFill>
                <a:blip r:embed="rId23"/>
                <a:stretch>
                  <a:fillRect b="-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51593CB-D6C6-4D66-80D7-E6B90C0DD37C}"/>
                  </a:ext>
                </a:extLst>
              </p:cNvPr>
              <p:cNvSpPr txBox="1"/>
              <p:nvPr/>
            </p:nvSpPr>
            <p:spPr>
              <a:xfrm>
                <a:off x="3090369" y="5768261"/>
                <a:ext cx="2729337" cy="9392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51593CB-D6C6-4D66-80D7-E6B90C0DD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369" y="5768261"/>
                <a:ext cx="2729337" cy="93923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AF6D45C-7CC2-4F95-B409-552FB434879E}"/>
                  </a:ext>
                </a:extLst>
              </p:cNvPr>
              <p:cNvSpPr txBox="1"/>
              <p:nvPr/>
            </p:nvSpPr>
            <p:spPr>
              <a:xfrm>
                <a:off x="6250597" y="5977537"/>
                <a:ext cx="348952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 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AF6D45C-7CC2-4F95-B409-552FB4348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0597" y="5977537"/>
                <a:ext cx="3489520" cy="276999"/>
              </a:xfrm>
              <a:prstGeom prst="rect">
                <a:avLst/>
              </a:prstGeom>
              <a:blipFill>
                <a:blip r:embed="rId25"/>
                <a:stretch>
                  <a:fillRect t="-22222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87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7" grpId="0"/>
      <p:bldP spid="7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08948-92EF-4A17-8E22-94A36F5B4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775" y="269676"/>
            <a:ext cx="8534400" cy="1199271"/>
          </a:xfrm>
        </p:spPr>
        <p:txBody>
          <a:bodyPr/>
          <a:lstStyle/>
          <a:p>
            <a:r>
              <a:rPr lang="en-US" b="1" dirty="0"/>
              <a:t>Cosine direction.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0C4E89-69E8-49D8-BACA-BD24698C1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9317" y="0"/>
            <a:ext cx="4932684" cy="30449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B1A3E4-5AF9-49C3-AC7B-376A24EDC2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775" y="1468947"/>
            <a:ext cx="1452856" cy="9066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5643CE-C6AD-4BD7-AD16-29331D7258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772" y="4346025"/>
            <a:ext cx="1452856" cy="10067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CE83AD-E450-40F0-8F68-3418098D8B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7809" y="4733275"/>
            <a:ext cx="1510852" cy="8322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C3CDA1-9701-40C7-ADC4-8C3CB53C5F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0035" y="0"/>
            <a:ext cx="2809875" cy="31546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5CC707-F767-42A0-B9CD-CEA593FE35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0036" y="3154680"/>
            <a:ext cx="2809875" cy="30069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4507BA-9CFB-4876-AA2C-6D1C587188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56210" y="3044997"/>
            <a:ext cx="3489520" cy="31546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6205F05-36BC-45A9-8683-4028089AC53F}"/>
                  </a:ext>
                </a:extLst>
              </p:cNvPr>
              <p:cNvSpPr txBox="1"/>
              <p:nvPr/>
            </p:nvSpPr>
            <p:spPr>
              <a:xfrm>
                <a:off x="5849910" y="6311325"/>
                <a:ext cx="348952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 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6205F05-36BC-45A9-8683-4028089AC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910" y="6311325"/>
                <a:ext cx="3489520" cy="276999"/>
              </a:xfrm>
              <a:prstGeom prst="rect">
                <a:avLst/>
              </a:prstGeom>
              <a:blipFill>
                <a:blip r:embed="rId13"/>
                <a:stretch>
                  <a:fillRect t="-19565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354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C6CF9-F7BC-44F9-8720-854A0440B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3179" y="348804"/>
            <a:ext cx="8534400" cy="1684868"/>
          </a:xfrm>
        </p:spPr>
        <p:txBody>
          <a:bodyPr>
            <a:noAutofit/>
          </a:bodyPr>
          <a:lstStyle/>
          <a:p>
            <a:pPr lvl="1"/>
            <a:r>
              <a:rPr lang="en-US" b="1" dirty="0"/>
              <a:t>Express each force acting on the pipe assembly in Cartesian vector form. </a:t>
            </a:r>
          </a:p>
          <a:p>
            <a:pPr lvl="1"/>
            <a:r>
              <a:rPr lang="en-US" b="1" dirty="0"/>
              <a:t>Determine the magnitude and the direction of the</a:t>
            </a:r>
            <a:br>
              <a:rPr lang="en-US" b="1" dirty="0"/>
            </a:br>
            <a:r>
              <a:rPr lang="en-US" b="1" dirty="0"/>
              <a:t>resultant force acting on the pipe assembly. 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2DA958-EB71-4C3B-BB75-74A3D3814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20040" y="732414"/>
            <a:ext cx="5023065" cy="35493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663B597-2B6C-4EC3-AC52-67594149C7B2}"/>
                  </a:ext>
                </a:extLst>
              </p:cNvPr>
              <p:cNvSpPr txBox="1"/>
              <p:nvPr/>
            </p:nvSpPr>
            <p:spPr>
              <a:xfrm>
                <a:off x="390129" y="2763076"/>
                <a:ext cx="5736955" cy="4140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1=250 (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e>
                      </m:fun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135</m:t>
                          </m:r>
                        </m:e>
                      </m:fun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e>
                      </m:fun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663B597-2B6C-4EC3-AC52-67594149C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29" y="2763076"/>
                <a:ext cx="5736955" cy="414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C28219-A344-48B5-96B0-249BE54441AE}"/>
                  </a:ext>
                </a:extLst>
              </p:cNvPr>
              <p:cNvSpPr txBox="1"/>
              <p:nvPr/>
            </p:nvSpPr>
            <p:spPr>
              <a:xfrm>
                <a:off x="427932" y="3211259"/>
                <a:ext cx="3182666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2=630 (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C28219-A344-48B5-96B0-249BE5444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32" y="3211259"/>
                <a:ext cx="3182666" cy="6938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DA175A9-ABFF-4CB9-8CE0-591C3B989CF6}"/>
                  </a:ext>
                </a:extLst>
              </p:cNvPr>
              <p:cNvSpPr txBox="1"/>
              <p:nvPr/>
            </p:nvSpPr>
            <p:spPr>
              <a:xfrm>
                <a:off x="248895" y="3913011"/>
                <a:ext cx="10723000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250</m:t>
                          </m:r>
                          <m:func>
                            <m:func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e>
                          </m:func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250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135</m:t>
                                  </m:r>
                                </m:e>
                              </m:func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630 ∗</m:t>
                              </m:r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den>
                              </m:f>
                            </m:e>
                          </m:d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250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60</m:t>
                                  </m:r>
                                </m:e>
                              </m:func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−630 ∗</m:t>
                              </m:r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24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den>
                              </m:f>
                            </m:e>
                          </m:d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DA175A9-ABFF-4CB9-8CE0-591C3B989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95" y="3913011"/>
                <a:ext cx="10723000" cy="8298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9FC3E7-63D5-4100-B496-B321D21FA205}"/>
                  </a:ext>
                </a:extLst>
              </p:cNvPr>
              <p:cNvSpPr txBox="1"/>
              <p:nvPr/>
            </p:nvSpPr>
            <p:spPr>
              <a:xfrm>
                <a:off x="248895" y="4761655"/>
                <a:ext cx="4102470" cy="4140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125 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−0.6 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−479.8 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9FC3E7-63D5-4100-B496-B321D21FA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95" y="4761655"/>
                <a:ext cx="4102470" cy="4140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37A7DB-E548-429F-A80A-411EE456F469}"/>
                  </a:ext>
                </a:extLst>
              </p:cNvPr>
              <p:cNvSpPr txBox="1"/>
              <p:nvPr/>
            </p:nvSpPr>
            <p:spPr>
              <a:xfrm>
                <a:off x="0" y="5194544"/>
                <a:ext cx="5378652" cy="4870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125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0.6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479.8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=496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𝐼𝑏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37A7DB-E548-429F-A80A-411EE456F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94544"/>
                <a:ext cx="5378652" cy="4870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733112E-7C30-4AFD-A805-550580F589EC}"/>
                  </a:ext>
                </a:extLst>
              </p:cNvPr>
              <p:cNvSpPr txBox="1"/>
              <p:nvPr/>
            </p:nvSpPr>
            <p:spPr>
              <a:xfrm>
                <a:off x="1998711" y="5674147"/>
                <a:ext cx="1972463" cy="701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125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496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733112E-7C30-4AFD-A805-550580F58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711" y="5674147"/>
                <a:ext cx="1972463" cy="7013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FDAA0C2-291F-4D00-8B42-FD0460E2C822}"/>
                  </a:ext>
                </a:extLst>
              </p:cNvPr>
              <p:cNvSpPr txBox="1"/>
              <p:nvPr/>
            </p:nvSpPr>
            <p:spPr>
              <a:xfrm>
                <a:off x="5079137" y="5679725"/>
                <a:ext cx="2095895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−0.6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496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FDAA0C2-291F-4D00-8B42-FD0460E2C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137" y="5679725"/>
                <a:ext cx="2095895" cy="69384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F5E02F8-4FBD-490F-B145-23A7D9B173AA}"/>
                  </a:ext>
                </a:extLst>
              </p:cNvPr>
              <p:cNvSpPr txBox="1"/>
              <p:nvPr/>
            </p:nvSpPr>
            <p:spPr>
              <a:xfrm>
                <a:off x="7536288" y="5757850"/>
                <a:ext cx="2435731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−479.8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496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F5E02F8-4FBD-490F-B145-23A7D9B17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288" y="5757850"/>
                <a:ext cx="2435731" cy="69384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D8545C9A-F076-690B-5700-6ACA34DFBF3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971" y="0"/>
            <a:ext cx="2061029" cy="174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2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  <p:bldP spid="11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1A33DB-A589-4D49-A49B-03E1E06111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=12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−8 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−24 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b="0" dirty="0"/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24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=28</m:t>
                    </m:r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⃑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⃑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𝐴𝐵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=70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28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28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24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28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d>
                  </m:oMath>
                </a14:m>
                <a:endParaRPr lang="en-US" b="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/>
                  <a:t>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 30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−20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− 60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1A33DB-A589-4D49-A49B-03E1E06111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E6B2155-CF5B-4C02-8E86-CAD2113A0535}"/>
              </a:ext>
            </a:extLst>
          </p:cNvPr>
          <p:cNvSpPr/>
          <p:nvPr/>
        </p:nvSpPr>
        <p:spPr>
          <a:xfrm>
            <a:off x="797169" y="132194"/>
            <a:ext cx="92467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231F20"/>
                </a:solidFill>
                <a:latin typeface="TimesTen-Roman"/>
              </a:rPr>
              <a:t>The man shown in Fig.</a:t>
            </a:r>
            <a:r>
              <a:rPr lang="en-US" sz="3200" i="1" dirty="0">
                <a:solidFill>
                  <a:srgbClr val="231F20"/>
                </a:solidFill>
                <a:latin typeface="TimesTen-Italic"/>
              </a:rPr>
              <a:t> </a:t>
            </a:r>
            <a:r>
              <a:rPr lang="en-US" sz="3200" dirty="0">
                <a:solidFill>
                  <a:srgbClr val="231F20"/>
                </a:solidFill>
                <a:latin typeface="TimesTen-Roman"/>
              </a:rPr>
              <a:t>pulls on the cord with a force of 70 lb. Represent this force acting on the support </a:t>
            </a:r>
            <a:r>
              <a:rPr lang="en-US" sz="3200" i="1" dirty="0">
                <a:solidFill>
                  <a:srgbClr val="231F20"/>
                </a:solidFill>
                <a:latin typeface="TimesTen-Italic"/>
              </a:rPr>
              <a:t>A </a:t>
            </a:r>
            <a:r>
              <a:rPr lang="en-US" sz="3200" dirty="0">
                <a:solidFill>
                  <a:srgbClr val="231F20"/>
                </a:solidFill>
                <a:latin typeface="TimesTen-Roman"/>
              </a:rPr>
              <a:t>as a Cartesian vector and determine its direction</a:t>
            </a:r>
            <a:r>
              <a:rPr lang="en-US" sz="3200" dirty="0"/>
              <a:t> 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018390-CA91-48A8-BE02-A17BCAAC5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99926" y="2194297"/>
            <a:ext cx="3409950" cy="441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C609C4-70A9-4B5C-98A8-F70FB16C38E3}"/>
                  </a:ext>
                </a:extLst>
              </p:cNvPr>
              <p:cNvSpPr txBox="1"/>
              <p:nvPr/>
            </p:nvSpPr>
            <p:spPr>
              <a:xfrm>
                <a:off x="10512003" y="1167619"/>
                <a:ext cx="10502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(0,0,30)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C609C4-70A9-4B5C-98A8-F70FB16C3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2003" y="1167619"/>
                <a:ext cx="1050288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1DF70F8-F9AC-41C5-AAEF-FA9C6B14E8F6}"/>
                  </a:ext>
                </a:extLst>
              </p:cNvPr>
              <p:cNvSpPr txBox="1"/>
              <p:nvPr/>
            </p:nvSpPr>
            <p:spPr>
              <a:xfrm>
                <a:off x="8617877" y="3244334"/>
                <a:ext cx="12618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(12,−8,6)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1DF70F8-F9AC-41C5-AAEF-FA9C6B14E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877" y="3244334"/>
                <a:ext cx="1261884" cy="369332"/>
              </a:xfrm>
              <a:prstGeom prst="rect">
                <a:avLst/>
              </a:prstGeom>
              <a:blipFill>
                <a:blip r:embed="rId6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AA2ACF0-7390-44DD-B701-7AC8A43B5214}"/>
                  </a:ext>
                </a:extLst>
              </p:cNvPr>
              <p:cNvSpPr txBox="1"/>
              <p:nvPr/>
            </p:nvSpPr>
            <p:spPr>
              <a:xfrm>
                <a:off x="1399679" y="5656563"/>
                <a:ext cx="1363963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28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AA2ACF0-7390-44DD-B701-7AC8A43B5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679" y="5656563"/>
                <a:ext cx="1363963" cy="5203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2BB39F0-3E79-4A0F-A466-5FD04037FF27}"/>
                  </a:ext>
                </a:extLst>
              </p:cNvPr>
              <p:cNvSpPr txBox="1"/>
              <p:nvPr/>
            </p:nvSpPr>
            <p:spPr>
              <a:xfrm>
                <a:off x="3601842" y="5656564"/>
                <a:ext cx="1410451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−8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28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2BB39F0-3E79-4A0F-A466-5FD04037F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842" y="5656564"/>
                <a:ext cx="1410451" cy="5203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7288113-E8AE-47F9-9CA6-822B5FA8A435}"/>
                  </a:ext>
                </a:extLst>
              </p:cNvPr>
              <p:cNvSpPr txBox="1"/>
              <p:nvPr/>
            </p:nvSpPr>
            <p:spPr>
              <a:xfrm>
                <a:off x="5850493" y="5656563"/>
                <a:ext cx="1520288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−24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28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7288113-E8AE-47F9-9CA6-822B5FA8A4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493" y="5656563"/>
                <a:ext cx="1520288" cy="5203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DE169BCF-B3F3-9B17-410C-36B910413B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16" y="0"/>
            <a:ext cx="2107083" cy="203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9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3765B-D45D-92C8-D5C6-DD505A99A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Dot product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60A50-C628-C959-B97C-8B0CA0B63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B7827F-0043-A7FC-318D-BAFAB1858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56" y="1825625"/>
            <a:ext cx="10243597" cy="3834947"/>
          </a:xfrm>
          <a:prstGeom prst="rect">
            <a:avLst/>
          </a:prstGeom>
        </p:spPr>
      </p:pic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FE53C59C-7DA7-2B06-574F-B466F232BB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674" y="0"/>
            <a:ext cx="2335326" cy="225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639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92214-27DC-AC78-99A4-4BD123BCB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product</a:t>
            </a: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3EEEAD63-ED82-F3B4-DBE3-817297357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674" y="-7373"/>
            <a:ext cx="2335326" cy="22519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ABA28F-47AA-55A4-393D-9EECE42F5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73" y="1939813"/>
            <a:ext cx="1038225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713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44CCE6-12A3-6ED0-22E6-19E9557F6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988" y="1690688"/>
            <a:ext cx="11927247" cy="3476398"/>
          </a:xfrm>
          <a:prstGeom prst="rect">
            <a:avLst/>
          </a:prstGeom>
        </p:spPr>
      </p:pic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48E96503-8717-32F0-C142-F729D73E3B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674" y="36169"/>
            <a:ext cx="2335326" cy="225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026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FD7A1-71BB-491E-9968-9A428901A3BE}"/>
              </a:ext>
            </a:extLst>
          </p:cNvPr>
          <p:cNvSpPr txBox="1">
            <a:spLocks/>
          </p:cNvSpPr>
          <p:nvPr/>
        </p:nvSpPr>
        <p:spPr>
          <a:xfrm>
            <a:off x="684212" y="685799"/>
            <a:ext cx="8001000" cy="29718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Thanks</a:t>
            </a:r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4621AA0C-F345-481A-6506-57409648C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674" y="0"/>
            <a:ext cx="2335326" cy="225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39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0E8F9-1D69-4023-F7C2-0285532BB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dirty="0"/>
              <a:t>Marks Distribution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E2D979BF-DC6F-2630-F609-B7F8500E4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674" y="41273"/>
            <a:ext cx="2335326" cy="22519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AC15FA-54A9-31F6-DD7C-F4DE60685C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1705" y="2544308"/>
            <a:ext cx="8512745" cy="233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43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BBBDB-57D3-E519-4A0D-E228991D1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0" dirty="0">
                <a:solidFill>
                  <a:srgbClr val="000000"/>
                </a:solidFill>
                <a:effectLst/>
                <a:latin typeface="Calibri-Bold"/>
              </a:rPr>
              <a:t>GRADES</a:t>
            </a:r>
            <a:r>
              <a:rPr lang="en-US" sz="36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74B48B-2CC5-9028-4CCB-6DE990EB3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7604579" cy="5108419"/>
          </a:xfrm>
          <a:prstGeom prst="rect">
            <a:avLst/>
          </a:prstGeom>
        </p:spPr>
      </p:pic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52BFA92F-0A98-B301-5B94-C9E834AA67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674" y="41273"/>
            <a:ext cx="2335326" cy="225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81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144AA-0D17-13E9-6DDD-29A00628F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Mechanics</a:t>
            </a:r>
            <a:r>
              <a:rPr lang="ar-EG" dirty="0"/>
              <a:t>:</a:t>
            </a:r>
            <a:r>
              <a:rPr lang="en-US" dirty="0"/>
              <a:t> static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CA023-FB7E-67EC-F214-D5F47DADA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deals with equilibrium of bodies under action of forces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510EE9-EDC9-5586-CD87-79C217C2F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3612" y="2512559"/>
            <a:ext cx="7724775" cy="3400425"/>
          </a:xfrm>
          <a:prstGeom prst="rect">
            <a:avLst/>
          </a:prstGeom>
        </p:spPr>
      </p:pic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EB1D0143-1DCD-69EA-0DFC-A952785E00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674" y="41273"/>
            <a:ext cx="2335326" cy="225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144AA-0D17-13E9-6DDD-29A00628F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Mechanics</a:t>
            </a:r>
            <a:r>
              <a:rPr lang="ar-EG" dirty="0"/>
              <a:t>:</a:t>
            </a:r>
            <a:r>
              <a:rPr lang="en-US" dirty="0"/>
              <a:t> Dynamic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CA023-FB7E-67EC-F214-D5F47DADA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T159t00"/>
              </a:rPr>
              <a:t>deals with motion of bodies (accelerated motion)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EB1D0143-1DCD-69EA-0DFC-A952785E0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674" y="41273"/>
            <a:ext cx="2335326" cy="22519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7322D5-EAC5-7706-49F1-6A38D9772B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551" y="2760662"/>
            <a:ext cx="4342990" cy="34163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39C350-4700-9529-BBF0-DD81E7C49B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8333" y="2711450"/>
            <a:ext cx="4638675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5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4E2E9-4815-FC90-1E13-1FE452E5E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B0E32-7A47-D179-2403-8CA94AABC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3257"/>
            <a:ext cx="10515600" cy="4351338"/>
          </a:xfrm>
        </p:spPr>
        <p:txBody>
          <a:bodyPr/>
          <a:lstStyle/>
          <a:p>
            <a:r>
              <a:rPr lang="en-US" b="0" i="0" dirty="0">
                <a:solidFill>
                  <a:srgbClr val="C0504D"/>
                </a:solidFill>
                <a:effectLst/>
                <a:latin typeface="TT159t00"/>
              </a:rPr>
              <a:t>Length (Space)</a:t>
            </a:r>
            <a:r>
              <a:rPr lang="en-US" b="0" i="0" dirty="0">
                <a:solidFill>
                  <a:srgbClr val="000000"/>
                </a:solidFill>
                <a:effectLst/>
                <a:latin typeface="TT159t00"/>
              </a:rPr>
              <a:t>: needed to locate position of a point in space, &amp; describe size of the physical system Distances, Geometric Properties</a:t>
            </a:r>
          </a:p>
          <a:p>
            <a:r>
              <a:rPr lang="en-US" b="0" i="0" dirty="0">
                <a:solidFill>
                  <a:srgbClr val="C0504D"/>
                </a:solidFill>
                <a:effectLst/>
                <a:latin typeface="TT159t00"/>
              </a:rPr>
              <a:t>Time</a:t>
            </a:r>
            <a:r>
              <a:rPr lang="en-US" b="0" i="0" dirty="0">
                <a:solidFill>
                  <a:srgbClr val="000000"/>
                </a:solidFill>
                <a:effectLst/>
                <a:latin typeface="TT159t00"/>
              </a:rPr>
              <a:t>: measure of succession of events </a:t>
            </a:r>
            <a:r>
              <a:rPr lang="en-US" b="0" i="0" dirty="0">
                <a:solidFill>
                  <a:srgbClr val="000000"/>
                </a:solidFill>
                <a:effectLst/>
                <a:latin typeface="TT10Ct00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TT159t00"/>
              </a:rPr>
              <a:t>basic quantity in Dynamics</a:t>
            </a:r>
          </a:p>
          <a:p>
            <a:r>
              <a:rPr lang="en-US" b="0" i="0" dirty="0">
                <a:solidFill>
                  <a:srgbClr val="C0504D"/>
                </a:solidFill>
                <a:effectLst/>
                <a:latin typeface="TT159t00"/>
              </a:rPr>
              <a:t>Mass</a:t>
            </a:r>
            <a:r>
              <a:rPr lang="en-US" b="0" i="0" dirty="0">
                <a:solidFill>
                  <a:srgbClr val="000000"/>
                </a:solidFill>
                <a:effectLst/>
                <a:latin typeface="TT159t00"/>
              </a:rPr>
              <a:t>: quantity of matter in a body </a:t>
            </a:r>
            <a:r>
              <a:rPr lang="en-US" b="0" i="0" dirty="0">
                <a:solidFill>
                  <a:srgbClr val="000000"/>
                </a:solidFill>
                <a:effectLst/>
                <a:latin typeface="TT10Ct00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TT159t00"/>
              </a:rPr>
              <a:t>measure of inertia of a body (its resistance to change in velocity)</a:t>
            </a:r>
          </a:p>
          <a:p>
            <a:r>
              <a:rPr lang="en-US" b="0" i="0" dirty="0">
                <a:solidFill>
                  <a:srgbClr val="C0504D"/>
                </a:solidFill>
                <a:effectLst/>
                <a:latin typeface="TT159t00"/>
              </a:rPr>
              <a:t>Force</a:t>
            </a:r>
            <a:r>
              <a:rPr lang="en-US" b="0" i="0" dirty="0">
                <a:solidFill>
                  <a:srgbClr val="000000"/>
                </a:solidFill>
                <a:effectLst/>
                <a:latin typeface="TT159t00"/>
              </a:rPr>
              <a:t>: represents the action of one body on another characterized by its magnitude, direction of its action, and its point of application</a:t>
            </a:r>
            <a:endParaRPr lang="en-US" dirty="0">
              <a:solidFill>
                <a:srgbClr val="000000"/>
              </a:solidFill>
              <a:latin typeface="TT159t00"/>
            </a:endParaRPr>
          </a:p>
          <a:p>
            <a:r>
              <a:rPr lang="en-US" b="0" i="0" dirty="0">
                <a:solidFill>
                  <a:srgbClr val="FF0000"/>
                </a:solidFill>
                <a:effectLst/>
                <a:latin typeface="TT159t00"/>
              </a:rPr>
              <a:t>Force is a Vector quantity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883E1D3E-8225-4816-8C7A-B972826E9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674" y="41273"/>
            <a:ext cx="2335326" cy="225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7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AB1B7-29E5-B487-5AA5-3A4C7B38F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Units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BDABC4-B4A5-BA76-4A97-FDB0D727E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6001" y="2173927"/>
            <a:ext cx="9603253" cy="4684073"/>
          </a:xfrm>
          <a:prstGeom prst="rect">
            <a:avLst/>
          </a:prstGeom>
        </p:spPr>
      </p:pic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887A7FEA-6730-AB09-5768-848DD60197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674" y="41273"/>
            <a:ext cx="2335326" cy="225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15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BBEFA-F590-D142-11BA-9B750FFB7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0" i="0" dirty="0">
                <a:solidFill>
                  <a:srgbClr val="0220A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Scalars and Vecto</a:t>
            </a:r>
            <a:r>
              <a:rPr lang="en-US" sz="4000" dirty="0">
                <a:solidFill>
                  <a:srgbClr val="0220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1F5FC-D4EA-2A26-BF7D-551A82E79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0" i="0" dirty="0">
                <a:solidFill>
                  <a:srgbClr val="C0504D"/>
                </a:solidFill>
                <a:effectLst/>
                <a:latin typeface="TT159t00"/>
              </a:rPr>
              <a:t>scalars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T159t00"/>
              </a:rPr>
              <a:t>: only magnitude is associated.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TT159t00"/>
              </a:rPr>
            </a:br>
            <a:r>
              <a:rPr lang="en-US" sz="3600" b="0" i="0" dirty="0">
                <a:solidFill>
                  <a:srgbClr val="000000"/>
                </a:solidFill>
                <a:effectLst/>
                <a:latin typeface="TT159t00"/>
              </a:rPr>
              <a:t>Ex: time, volume, density, energy, mass</a:t>
            </a:r>
          </a:p>
          <a:p>
            <a:r>
              <a:rPr lang="en-US" sz="3600" b="0" i="0" dirty="0">
                <a:solidFill>
                  <a:srgbClr val="C0504D"/>
                </a:solidFill>
                <a:effectLst/>
                <a:latin typeface="TT159t00"/>
              </a:rPr>
              <a:t>Vectors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T159t00"/>
              </a:rPr>
              <a:t>: possess direction as well as magnitude</a:t>
            </a:r>
          </a:p>
          <a:p>
            <a:r>
              <a:rPr lang="en-US" sz="3600" dirty="0">
                <a:solidFill>
                  <a:srgbClr val="000000"/>
                </a:solidFill>
                <a:latin typeface="TT159t00"/>
              </a:rPr>
              <a:t>Ex: displacement, velocity, acceleration, force, moment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TT159t00"/>
              </a:rPr>
            </a:br>
            <a:br>
              <a:rPr lang="en-US" sz="3600" b="0" i="0" dirty="0">
                <a:solidFill>
                  <a:srgbClr val="000000"/>
                </a:solidFill>
                <a:effectLst/>
                <a:latin typeface="TT159t00"/>
              </a:rPr>
            </a:br>
            <a:br>
              <a:rPr lang="en-US" dirty="0"/>
            </a:br>
            <a:endParaRPr lang="en-US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4F86AE7B-05D9-402F-83E3-16E4309C4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674" y="41273"/>
            <a:ext cx="2335326" cy="225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7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959</Words>
  <Application>Microsoft Office PowerPoint</Application>
  <PresentationFormat>Widescreen</PresentationFormat>
  <Paragraphs>137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Arial</vt:lpstr>
      <vt:lpstr>Avenir-Heavy</vt:lpstr>
      <vt:lpstr>Calibri</vt:lpstr>
      <vt:lpstr>Calibri Light</vt:lpstr>
      <vt:lpstr>Calibri-Bold</vt:lpstr>
      <vt:lpstr>Cambria Math</vt:lpstr>
      <vt:lpstr>ff44</vt:lpstr>
      <vt:lpstr>Times New Roman</vt:lpstr>
      <vt:lpstr>TimesTen-Bold</vt:lpstr>
      <vt:lpstr>TimesTen-Italic</vt:lpstr>
      <vt:lpstr>TimesTen-Roman</vt:lpstr>
      <vt:lpstr>TT10Ct00</vt:lpstr>
      <vt:lpstr>TT159t00</vt:lpstr>
      <vt:lpstr>Wingdings</vt:lpstr>
      <vt:lpstr>Office Theme</vt:lpstr>
      <vt:lpstr>Static &amp; Dynamic 1</vt:lpstr>
      <vt:lpstr>Syllabus</vt:lpstr>
      <vt:lpstr>Marks Distribution</vt:lpstr>
      <vt:lpstr>GRADES </vt:lpstr>
      <vt:lpstr>Engineering Mechanics: static</vt:lpstr>
      <vt:lpstr>Engineering Mechanics: Dynamic</vt:lpstr>
      <vt:lpstr>Fundamental Concepts</vt:lpstr>
      <vt:lpstr>Units </vt:lpstr>
      <vt:lpstr>Scalars and Vectors</vt:lpstr>
      <vt:lpstr>Cartesian Vectors IN 2D and 3d, forces in plane, and space</vt:lpstr>
      <vt:lpstr>Cartesian Vector Notation. </vt:lpstr>
      <vt:lpstr>Analyze the forces in 2d</vt:lpstr>
      <vt:lpstr>Coplanar Force Resultants. </vt:lpstr>
      <vt:lpstr>Vectors 2D</vt:lpstr>
      <vt:lpstr> </vt:lpstr>
      <vt:lpstr>examples</vt:lpstr>
      <vt:lpstr>PowerPoint Presentation</vt:lpstr>
      <vt:lpstr>PowerPoint Presentation</vt:lpstr>
      <vt:lpstr>PowerPoint Presentation</vt:lpstr>
      <vt:lpstr>Rectangular Components in Space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Dot product</vt:lpstr>
      <vt:lpstr>Vector product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Static &amp; Dynamic 1</dc:title>
  <dc:creator>abdullah.zaher@feng.bu.edu.eg</dc:creator>
  <cp:lastModifiedBy>abdullah.zaher@feng.bu.edu.eg</cp:lastModifiedBy>
  <cp:revision>17</cp:revision>
  <dcterms:created xsi:type="dcterms:W3CDTF">2022-10-04T21:28:40Z</dcterms:created>
  <dcterms:modified xsi:type="dcterms:W3CDTF">2022-10-04T23:22:11Z</dcterms:modified>
</cp:coreProperties>
</file>